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9" r:id="rId4"/>
    <p:sldId id="295" r:id="rId5"/>
    <p:sldId id="296" r:id="rId6"/>
    <p:sldId id="304" r:id="rId7"/>
    <p:sldId id="289" r:id="rId8"/>
    <p:sldId id="306" r:id="rId9"/>
    <p:sldId id="293" r:id="rId10"/>
    <p:sldId id="291" r:id="rId11"/>
    <p:sldId id="294" r:id="rId12"/>
    <p:sldId id="303" r:id="rId13"/>
    <p:sldId id="290" r:id="rId14"/>
  </p:sldIdLst>
  <p:sldSz cx="9632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D44"/>
    <a:srgbClr val="313D43"/>
    <a:srgbClr val="323C44"/>
    <a:srgbClr val="303941"/>
    <a:srgbClr val="30383E"/>
    <a:srgbClr val="D9D9D9"/>
    <a:srgbClr val="2F3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54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1" y="1122363"/>
            <a:ext cx="818800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119" y="3602038"/>
            <a:ext cx="72247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3580" y="365125"/>
            <a:ext cx="207710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266" y="365125"/>
            <a:ext cx="611090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1709740"/>
            <a:ext cx="830841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9" y="4589465"/>
            <a:ext cx="830841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265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681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365127"/>
            <a:ext cx="830841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21" y="1681163"/>
            <a:ext cx="4075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21" y="2505075"/>
            <a:ext cx="407518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682" y="1681163"/>
            <a:ext cx="40952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682" y="2505075"/>
            <a:ext cx="409525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258" y="987427"/>
            <a:ext cx="4876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95258" y="987427"/>
            <a:ext cx="487668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66" y="365127"/>
            <a:ext cx="8308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66" y="1825625"/>
            <a:ext cx="83084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265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027B-EA2A-4CD8-86E7-0D1BC8997F2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915" y="6356352"/>
            <a:ext cx="3251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3271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B27783-0FD0-49EF-8443-8F99D56900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1028E-9199-4C25-8CD7-D4C1C2A86C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4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E63B1-7E64-4792-BA63-32DCB13759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" y="-1"/>
            <a:ext cx="9622918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7896" y="1207377"/>
            <a:ext cx="7357159" cy="1906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4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Чтобы проверить ваши знания, переходите по </a:t>
            </a:r>
            <a:r>
              <a:rPr lang="en-US" sz="294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QR</a:t>
            </a:r>
            <a:r>
              <a:rPr lang="ru-RU" sz="294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-коду и играйте в интеллектуальную игру «Космическая Лига знаний» </a:t>
            </a:r>
            <a:br>
              <a:rPr lang="ru-RU" sz="294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94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Российского общества «Знание».</a:t>
            </a:r>
            <a:endParaRPr lang="ru-RU" sz="2947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9F6643-A172-4555-B424-561D179F2D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08" y="3429001"/>
            <a:ext cx="2576135" cy="2576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495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57D868-4E1E-4361-B834-23621632B6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B27783-0FD0-49EF-8443-8F99D56900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48D643-1269-46A7-A319-E9A94A2B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59"/>
          </a:xfrm>
          <a:prstGeom prst="rect">
            <a:avLst/>
          </a:prstGeom>
        </p:spPr>
      </p:pic>
      <p:pic>
        <p:nvPicPr>
          <p:cNvPr id="1027" name="2">
            <a:extLst>
              <a:ext uri="{FF2B5EF4-FFF2-40B4-BE49-F238E27FC236}">
                <a16:creationId xmlns:a16="http://schemas.microsoft.com/office/drawing/2014/main" id="{17EF2185-22C2-460F-8AF6-C9D2FEC5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40" y="1941513"/>
            <a:ext cx="2974975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>
            <a:extLst>
              <a:ext uri="{FF2B5EF4-FFF2-40B4-BE49-F238E27FC236}">
                <a16:creationId xmlns:a16="http://schemas.microsoft.com/office/drawing/2014/main" id="{1D8C0194-BAD9-4938-86F9-65375CBF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1" y="1941513"/>
            <a:ext cx="2974975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3">
            <a:extLst>
              <a:ext uri="{FF2B5EF4-FFF2-40B4-BE49-F238E27FC236}">
                <a16:creationId xmlns:a16="http://schemas.microsoft.com/office/drawing/2014/main" id="{13839028-89A9-4949-B138-380F750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79" y="1941513"/>
            <a:ext cx="2974974" cy="29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3699D6-83A1-4705-B09D-F6FA6C197361}"/>
              </a:ext>
            </a:extLst>
          </p:cNvPr>
          <p:cNvSpPr/>
          <p:nvPr/>
        </p:nvSpPr>
        <p:spPr>
          <a:xfrm>
            <a:off x="245501" y="4916487"/>
            <a:ext cx="2974975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Покорение космоса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577F99-160E-4327-BAB4-D7FA28E828B0}"/>
              </a:ext>
            </a:extLst>
          </p:cNvPr>
          <p:cNvSpPr/>
          <p:nvPr/>
        </p:nvSpPr>
        <p:spPr>
          <a:xfrm>
            <a:off x="3326740" y="4916487"/>
            <a:ext cx="2974975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космическое исследование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CE731B-91EA-439F-AC1A-BBAFBB516C22}"/>
              </a:ext>
            </a:extLst>
          </p:cNvPr>
          <p:cNvSpPr/>
          <p:nvPr/>
        </p:nvSpPr>
        <p:spPr>
          <a:xfrm>
            <a:off x="6409348" y="4913853"/>
            <a:ext cx="2973605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 panose="02020603050405020304" pitchFamily="18" charset="0"/>
              </a:rPr>
              <a:t>Ракета-носитель «Ангара»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03E63BF-C6C2-4583-8C9A-AE103F7CEFD1}"/>
              </a:ext>
            </a:extLst>
          </p:cNvPr>
          <p:cNvGrpSpPr/>
          <p:nvPr/>
        </p:nvGrpSpPr>
        <p:grpSpPr>
          <a:xfrm>
            <a:off x="8429506" y="5655982"/>
            <a:ext cx="909038" cy="909038"/>
            <a:chOff x="6297610" y="441585"/>
            <a:chExt cx="909038" cy="909038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110BE93-0019-4683-9CE1-8D3BE4DA0E25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64E19023-BE1E-4212-A28F-E73BEBB4E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3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48D643-1269-46A7-A319-E9A94A2B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59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8E62E84-72F4-4BB0-B918-03AEE902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24" y="1941512"/>
            <a:ext cx="2974975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08385EB9-9BCE-4E95-9CF2-759BB3F1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46" y="1941512"/>
            <a:ext cx="2974975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5">
            <a:extLst>
              <a:ext uri="{FF2B5EF4-FFF2-40B4-BE49-F238E27FC236}">
                <a16:creationId xmlns:a16="http://schemas.microsoft.com/office/drawing/2014/main" id="{C99D9F45-5CDF-45DC-A2C5-E4AAC270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8" y="1941512"/>
            <a:ext cx="2974975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39CC65-AC0E-48EE-AFB3-3E3426939A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94"/>
            <a:ext cx="9632950" cy="68689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1304D7-9FBE-40EB-8F21-E40D444CD81E}"/>
              </a:ext>
            </a:extLst>
          </p:cNvPr>
          <p:cNvSpPr/>
          <p:nvPr/>
        </p:nvSpPr>
        <p:spPr>
          <a:xfrm>
            <a:off x="5351555" y="813571"/>
            <a:ext cx="3986989" cy="4896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Герои российского космоса </a:t>
            </a:r>
            <a:endParaRPr lang="ru-RU" dirty="0">
              <a:solidFill>
                <a:schemeClr val="bg1"/>
              </a:solidFill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3">
            <a:extLst>
              <a:ext uri="{FF2B5EF4-FFF2-40B4-BE49-F238E27FC236}">
                <a16:creationId xmlns:a16="http://schemas.microsoft.com/office/drawing/2014/main" id="{7BBD05BF-3589-444F-A608-5CC68429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85" y="1610635"/>
            <a:ext cx="1099762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4" descr="Алексей Леонов - биография, факты, фото">
            <a:extLst>
              <a:ext uri="{FF2B5EF4-FFF2-40B4-BE49-F238E27FC236}">
                <a16:creationId xmlns:a16="http://schemas.microsoft.com/office/drawing/2014/main" id="{03D820EB-7E09-4678-BA89-419405D6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20" y="1603003"/>
            <a:ext cx="1338000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9">
            <a:extLst>
              <a:ext uri="{FF2B5EF4-FFF2-40B4-BE49-F238E27FC236}">
                <a16:creationId xmlns:a16="http://schemas.microsoft.com/office/drawing/2014/main" id="{55147913-B5B2-4569-BFBF-AF95B434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67" y="3918728"/>
            <a:ext cx="1605600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5">
            <a:extLst>
              <a:ext uri="{FF2B5EF4-FFF2-40B4-BE49-F238E27FC236}">
                <a16:creationId xmlns:a16="http://schemas.microsoft.com/office/drawing/2014/main" id="{DD49A4BE-5E0D-4AF7-8F25-2235689F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49" y="1595371"/>
            <a:ext cx="1070772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6">
            <a:extLst>
              <a:ext uri="{FF2B5EF4-FFF2-40B4-BE49-F238E27FC236}">
                <a16:creationId xmlns:a16="http://schemas.microsoft.com/office/drawing/2014/main" id="{80AAA23A-7CF6-437E-8FCA-D6ABC147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45" y="3915609"/>
            <a:ext cx="1323505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ADAC1907-CC83-4A7D-8AD1-36C065281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496" y="3915609"/>
            <a:ext cx="1362327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8">
            <a:extLst>
              <a:ext uri="{FF2B5EF4-FFF2-40B4-BE49-F238E27FC236}">
                <a16:creationId xmlns:a16="http://schemas.microsoft.com/office/drawing/2014/main" id="{FCDA0FA7-DFC7-4F3D-BE58-9C3C29FF0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600" y="3915609"/>
            <a:ext cx="1461019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1" descr="ГАГАРИН Юрий Алексеевич - биография, новости, фото, дата рождения,  пресс-досье. Персоналии ГлобалМСК.ру.">
            <a:extLst>
              <a:ext uri="{FF2B5EF4-FFF2-40B4-BE49-F238E27FC236}">
                <a16:creationId xmlns:a16="http://schemas.microsoft.com/office/drawing/2014/main" id="{5E994CED-668D-4CF9-BA46-D57351DD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4" y="1568189"/>
            <a:ext cx="1605600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2" descr="Герман Степанович Титов. Биографическая справка - РИА Новости, 09.09.2010">
            <a:extLst>
              <a:ext uri="{FF2B5EF4-FFF2-40B4-BE49-F238E27FC236}">
                <a16:creationId xmlns:a16="http://schemas.microsoft.com/office/drawing/2014/main" id="{7EA43F86-365B-4CED-BF97-36D58EA1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67" y="1618267"/>
            <a:ext cx="1141388" cy="1605600"/>
          </a:xfrm>
          <a:prstGeom prst="rect">
            <a:avLst/>
          </a:prstGeom>
          <a:noFill/>
          <a:ln cmpd="dbl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3D4767-F4F6-4819-A142-E7E3287B9959}"/>
              </a:ext>
            </a:extLst>
          </p:cNvPr>
          <p:cNvSpPr/>
          <p:nvPr/>
        </p:nvSpPr>
        <p:spPr>
          <a:xfrm>
            <a:off x="946554" y="3181421"/>
            <a:ext cx="1605600" cy="5732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Юрий </a:t>
            </a:r>
            <a:b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Гагарин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D67B06D-3221-4E4D-BEE1-31C0CEEE26E5}"/>
              </a:ext>
            </a:extLst>
          </p:cNvPr>
          <p:cNvSpPr/>
          <p:nvPr/>
        </p:nvSpPr>
        <p:spPr>
          <a:xfrm>
            <a:off x="2955331" y="3231499"/>
            <a:ext cx="115332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Герман Титов</a:t>
            </a:r>
            <a:endParaRPr lang="ru-RU" sz="14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26E5A1C-007A-4E6E-B97A-5BB246201BB0}"/>
              </a:ext>
            </a:extLst>
          </p:cNvPr>
          <p:cNvSpPr/>
          <p:nvPr/>
        </p:nvSpPr>
        <p:spPr>
          <a:xfrm>
            <a:off x="4505785" y="3223867"/>
            <a:ext cx="109976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Валентина </a:t>
            </a:r>
            <a:br>
              <a:rPr lang="ru-RU" sz="1400" b="1" dirty="0"/>
            </a:br>
            <a:r>
              <a:rPr lang="ru-RU" sz="1400" b="1" dirty="0"/>
              <a:t>Терешкова</a:t>
            </a:r>
            <a:endParaRPr lang="ru-RU" sz="1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F30F4E0-B6B0-4708-A3B8-58E742C170D9}"/>
              </a:ext>
            </a:extLst>
          </p:cNvPr>
          <p:cNvSpPr/>
          <p:nvPr/>
        </p:nvSpPr>
        <p:spPr>
          <a:xfrm>
            <a:off x="5998418" y="3216235"/>
            <a:ext cx="133800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Алексей </a:t>
            </a:r>
            <a:br>
              <a:rPr lang="ru-RU" sz="1400" b="1" dirty="0"/>
            </a:br>
            <a:r>
              <a:rPr lang="ru-RU" sz="1400" b="1" dirty="0"/>
              <a:t>Леонов</a:t>
            </a:r>
            <a:endParaRPr lang="ru-RU" sz="14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695D955-D155-491F-8A1A-84AA2FACCB8E}"/>
              </a:ext>
            </a:extLst>
          </p:cNvPr>
          <p:cNvSpPr/>
          <p:nvPr/>
        </p:nvSpPr>
        <p:spPr>
          <a:xfrm>
            <a:off x="6511267" y="5521209"/>
            <a:ext cx="160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Светлана </a:t>
            </a:r>
            <a:br>
              <a:rPr lang="ru-RU" sz="1400" b="1" dirty="0"/>
            </a:br>
            <a:r>
              <a:rPr lang="ru-RU" sz="1400" b="1" dirty="0"/>
              <a:t>Савицкая</a:t>
            </a:r>
            <a:endParaRPr lang="ru-RU" sz="1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2281BD3-C677-4F42-AF61-5B9FECE758C4}"/>
              </a:ext>
            </a:extLst>
          </p:cNvPr>
          <p:cNvSpPr/>
          <p:nvPr/>
        </p:nvSpPr>
        <p:spPr>
          <a:xfrm>
            <a:off x="7733549" y="3208603"/>
            <a:ext cx="107077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Валерий </a:t>
            </a:r>
            <a:br>
              <a:rPr lang="ru-RU" sz="1400" b="1" dirty="0"/>
            </a:br>
            <a:r>
              <a:rPr lang="ru-RU" sz="1400" b="1" dirty="0"/>
              <a:t>Поляков</a:t>
            </a:r>
            <a:endParaRPr lang="ru-RU" sz="14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180A3E4-5604-4EBB-A937-FE1321E9693A}"/>
              </a:ext>
            </a:extLst>
          </p:cNvPr>
          <p:cNvSpPr/>
          <p:nvPr/>
        </p:nvSpPr>
        <p:spPr>
          <a:xfrm>
            <a:off x="2996638" y="5518090"/>
            <a:ext cx="132350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Елена </a:t>
            </a:r>
            <a:br>
              <a:rPr lang="ru-RU" sz="1400" b="1" dirty="0"/>
            </a:br>
            <a:r>
              <a:rPr lang="ru-RU" sz="1400" b="1" dirty="0"/>
              <a:t>Кондакова</a:t>
            </a:r>
            <a:endParaRPr lang="ru-RU" sz="14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D635BCE-C4E4-43A7-BD51-2AF6C53A09FD}"/>
              </a:ext>
            </a:extLst>
          </p:cNvPr>
          <p:cNvSpPr/>
          <p:nvPr/>
        </p:nvSpPr>
        <p:spPr>
          <a:xfrm>
            <a:off x="4735496" y="5518090"/>
            <a:ext cx="13623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Геннадий </a:t>
            </a:r>
            <a:br>
              <a:rPr lang="ru-RU" sz="1400" b="1" dirty="0"/>
            </a:br>
            <a:r>
              <a:rPr lang="ru-RU" sz="1400" b="1" dirty="0"/>
              <a:t>Падалка</a:t>
            </a:r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02CD0CC-1C22-4266-A5DF-C6670D45F80E}"/>
              </a:ext>
            </a:extLst>
          </p:cNvPr>
          <p:cNvSpPr/>
          <p:nvPr/>
        </p:nvSpPr>
        <p:spPr>
          <a:xfrm>
            <a:off x="1120600" y="5518090"/>
            <a:ext cx="14610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Анатолий </a:t>
            </a:r>
            <a:br>
              <a:rPr lang="ru-RU" sz="1400" b="1" dirty="0"/>
            </a:br>
            <a:r>
              <a:rPr lang="ru-RU" sz="1400" b="1" dirty="0"/>
              <a:t>Соловьев</a:t>
            </a:r>
            <a:endParaRPr lang="ru-RU" sz="14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908B448-FBD7-469B-989D-49AD69DC647C}"/>
              </a:ext>
            </a:extLst>
          </p:cNvPr>
          <p:cNvGrpSpPr/>
          <p:nvPr/>
        </p:nvGrpSpPr>
        <p:grpSpPr>
          <a:xfrm>
            <a:off x="8429506" y="5655982"/>
            <a:ext cx="909038" cy="909038"/>
            <a:chOff x="6297610" y="441585"/>
            <a:chExt cx="909038" cy="909038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29F033F1-4CBB-4E80-8A8D-F84873578D7E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1C587285-EBB5-46CF-A626-352A1F4BB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47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2F885-5A84-40C5-B5C7-A51A9EC0D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1F76A9-DF0A-4047-8E64-A1DD6037C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34693" cy="6858000"/>
          </a:xfrm>
        </p:spPr>
      </p:pic>
    </p:spTree>
    <p:extLst>
      <p:ext uri="{BB962C8B-B14F-4D97-AF65-F5344CB8AC3E}">
        <p14:creationId xmlns:p14="http://schemas.microsoft.com/office/powerpoint/2010/main" val="362788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BFB56041-75B6-4942-B92E-B6735721A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6"/>
            <a:ext cx="9639699" cy="6861566"/>
          </a:xfr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6ECC815-C340-48E7-83B5-7C38D5C20C59}"/>
              </a:ext>
            </a:extLst>
          </p:cNvPr>
          <p:cNvSpPr/>
          <p:nvPr/>
        </p:nvSpPr>
        <p:spPr>
          <a:xfrm>
            <a:off x="5280461" y="5902943"/>
            <a:ext cx="2356709" cy="4854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8" dirty="0">
                <a:solidFill>
                  <a:srgbClr val="000000"/>
                </a:solidFill>
                <a:latin typeface="PT Sans" panose="020B0503020203020204" pitchFamily="34" charset="-52"/>
              </a:rPr>
              <a:t>Менеджер </a:t>
            </a:r>
            <a:r>
              <a:rPr lang="ru-RU" sz="1158" dirty="0" err="1">
                <a:solidFill>
                  <a:srgbClr val="000000"/>
                </a:solidFill>
                <a:latin typeface="PT Sans" panose="020B0503020203020204" pitchFamily="34" charset="-52"/>
              </a:rPr>
              <a:t>космотуризма</a:t>
            </a:r>
            <a:r>
              <a:rPr lang="ru-RU" sz="1158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34B11D2-8E8A-4302-8DDC-B83FD1C004A5}"/>
              </a:ext>
            </a:extLst>
          </p:cNvPr>
          <p:cNvSpPr/>
          <p:nvPr/>
        </p:nvSpPr>
        <p:spPr>
          <a:xfrm>
            <a:off x="2224749" y="5907117"/>
            <a:ext cx="2356709" cy="47714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8" dirty="0" err="1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Космобиолог</a:t>
            </a:r>
            <a:endParaRPr lang="ru-RU" sz="1158" dirty="0">
              <a:latin typeface="PT Sans" panose="020B0503020203020204" pitchFamily="34" charset="-52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767CAA75-DB36-4569-9C53-17D221CA3158}"/>
              </a:ext>
            </a:extLst>
          </p:cNvPr>
          <p:cNvSpPr/>
          <p:nvPr/>
        </p:nvSpPr>
        <p:spPr>
          <a:xfrm>
            <a:off x="2224749" y="3036240"/>
            <a:ext cx="2364789" cy="4847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8" dirty="0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Инженер-</a:t>
            </a:r>
            <a:r>
              <a:rPr lang="ru-RU" sz="1158" dirty="0" err="1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космодорожник</a:t>
            </a:r>
            <a:endParaRPr lang="ru-RU" sz="1158" dirty="0">
              <a:latin typeface="PT Sans" panose="020B0503020203020204" pitchFamily="34" charset="-52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FCE9A370-F2A8-4F41-8B42-96D4FAF3D49A}"/>
              </a:ext>
            </a:extLst>
          </p:cNvPr>
          <p:cNvSpPr/>
          <p:nvPr/>
        </p:nvSpPr>
        <p:spPr>
          <a:xfrm>
            <a:off x="5272381" y="3029148"/>
            <a:ext cx="2364789" cy="47714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8" dirty="0" err="1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Космогеолог</a:t>
            </a:r>
            <a:endParaRPr lang="ru-RU" sz="1158" dirty="0">
              <a:latin typeface="PT Sans" panose="020B0503020203020204" pitchFamily="34" charset="-52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60736D3-5B30-4C05-9C7D-15DE86FBF5AA}"/>
              </a:ext>
            </a:extLst>
          </p:cNvPr>
          <p:cNvGrpSpPr/>
          <p:nvPr/>
        </p:nvGrpSpPr>
        <p:grpSpPr>
          <a:xfrm>
            <a:off x="2224779" y="1059658"/>
            <a:ext cx="2356652" cy="1798125"/>
            <a:chOff x="613897" y="831022"/>
            <a:chExt cx="2359109" cy="1800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C8F8AB93-9D0F-4E73-8DC6-B21F7D7E34E8}"/>
                </a:ext>
              </a:extLst>
            </p:cNvPr>
            <p:cNvSpPr/>
            <p:nvPr/>
          </p:nvSpPr>
          <p:spPr>
            <a:xfrm>
              <a:off x="823076" y="838617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9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A3EE939-B528-40A2-96D6-D346C50D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897" y="831022"/>
              <a:ext cx="2359109" cy="1800000"/>
            </a:xfrm>
            <a:prstGeom prst="round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FFD5C44-A9E6-49E0-AB00-5B341616557C}"/>
              </a:ext>
            </a:extLst>
          </p:cNvPr>
          <p:cNvGrpSpPr/>
          <p:nvPr/>
        </p:nvGrpSpPr>
        <p:grpSpPr>
          <a:xfrm>
            <a:off x="5272380" y="1031421"/>
            <a:ext cx="2356709" cy="1798125"/>
            <a:chOff x="3581887" y="837279"/>
            <a:chExt cx="2359166" cy="1800000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D5FA35D-4B67-41CF-A1E1-BFEAC98B0D5E}"/>
                </a:ext>
              </a:extLst>
            </p:cNvPr>
            <p:cNvSpPr/>
            <p:nvPr/>
          </p:nvSpPr>
          <p:spPr>
            <a:xfrm>
              <a:off x="3791095" y="844874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9"/>
            </a:p>
          </p:txBody>
        </p:sp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B66C0E33-8DD3-440E-AC1F-1970D8F62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887" y="837279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6D4CB94-4B88-49DD-BA34-569313DDC46D}"/>
              </a:ext>
            </a:extLst>
          </p:cNvPr>
          <p:cNvGrpSpPr/>
          <p:nvPr/>
        </p:nvGrpSpPr>
        <p:grpSpPr>
          <a:xfrm>
            <a:off x="2224749" y="3913561"/>
            <a:ext cx="2356709" cy="1798125"/>
            <a:chOff x="601828" y="3687901"/>
            <a:chExt cx="2359166" cy="1800000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1038E876-8512-4383-B23B-1D33652B4CD8}"/>
                </a:ext>
              </a:extLst>
            </p:cNvPr>
            <p:cNvSpPr/>
            <p:nvPr/>
          </p:nvSpPr>
          <p:spPr>
            <a:xfrm>
              <a:off x="811036" y="3695496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9"/>
            </a:p>
          </p:txBody>
        </p:sp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id="{976D9F4C-92B8-4995-B487-37B1EAD80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28" y="3687901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DC65F4E-7B81-4959-92ED-26B779D532E3}"/>
              </a:ext>
            </a:extLst>
          </p:cNvPr>
          <p:cNvGrpSpPr/>
          <p:nvPr/>
        </p:nvGrpSpPr>
        <p:grpSpPr>
          <a:xfrm>
            <a:off x="5274069" y="3913561"/>
            <a:ext cx="2356709" cy="1798125"/>
            <a:chOff x="3636892" y="3690360"/>
            <a:chExt cx="2359166" cy="1800000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FB064FB0-6699-4379-9561-A32073F2E9A4}"/>
                </a:ext>
              </a:extLst>
            </p:cNvPr>
            <p:cNvSpPr/>
            <p:nvPr/>
          </p:nvSpPr>
          <p:spPr>
            <a:xfrm>
              <a:off x="3846100" y="3697955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9"/>
            </a:p>
          </p:txBody>
        </p:sp>
        <p:pic>
          <p:nvPicPr>
            <p:cNvPr id="8202" name="Picture 10">
              <a:extLst>
                <a:ext uri="{FF2B5EF4-FFF2-40B4-BE49-F238E27FC236}">
                  <a16:creationId xmlns:a16="http://schemas.microsoft.com/office/drawing/2014/main" id="{ABE1D326-BCAE-4E36-96E3-C4A793178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892" y="3690360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08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E63B1-7E64-4792-BA63-32DCB13759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59"/>
          </a:xfrm>
          <a:prstGeom prst="rect">
            <a:avLst/>
          </a:prstGeom>
        </p:spPr>
      </p:pic>
      <p:pic>
        <p:nvPicPr>
          <p:cNvPr id="4100" name="2" descr="Работа предстоит серьёзная, большая, объёмная»: Путин потребовал соблюдать  все сроки строительства космодрома Восточный — РТ на русском">
            <a:extLst>
              <a:ext uri="{FF2B5EF4-FFF2-40B4-BE49-F238E27FC236}">
                <a16:creationId xmlns:a16="http://schemas.microsoft.com/office/drawing/2014/main" id="{7CC55D35-2F9A-442E-A2E7-944843995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12874"/>
          <a:stretch/>
        </p:blipFill>
        <p:spPr bwMode="auto">
          <a:xfrm>
            <a:off x="3158288" y="2218485"/>
            <a:ext cx="314325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>
            <a:extLst>
              <a:ext uri="{FF2B5EF4-FFF2-40B4-BE49-F238E27FC236}">
                <a16:creationId xmlns:a16="http://schemas.microsoft.com/office/drawing/2014/main" id="{3B61CA13-E4C4-42A4-9828-5FC6E86A3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r="4241"/>
          <a:stretch/>
        </p:blipFill>
        <p:spPr>
          <a:xfrm>
            <a:off x="6482206" y="2218485"/>
            <a:ext cx="3143250" cy="2160000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29C05EE0-B84B-48F0-B421-A931B189F1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"/>
          <a:stretch/>
        </p:blipFill>
        <p:spPr>
          <a:xfrm>
            <a:off x="7494" y="2218485"/>
            <a:ext cx="2970125" cy="2160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ECEDEA-463F-42B1-8FC2-71765ACE4C92}"/>
              </a:ext>
            </a:extLst>
          </p:cNvPr>
          <p:cNvSpPr/>
          <p:nvPr/>
        </p:nvSpPr>
        <p:spPr>
          <a:xfrm>
            <a:off x="1457325" y="4378485"/>
            <a:ext cx="1520294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Спектр-РГ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7F6AF3-F926-4BA3-AEF0-752A862605FB}"/>
              </a:ext>
            </a:extLst>
          </p:cNvPr>
          <p:cNvSpPr/>
          <p:nvPr/>
        </p:nvSpPr>
        <p:spPr>
          <a:xfrm>
            <a:off x="3600450" y="4378485"/>
            <a:ext cx="2704834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Космодром «Восточный»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3A758E-A6D4-455B-BA51-82803E5991AC}"/>
              </a:ext>
            </a:extLst>
          </p:cNvPr>
          <p:cNvSpPr/>
          <p:nvPr/>
        </p:nvSpPr>
        <p:spPr>
          <a:xfrm>
            <a:off x="6655333" y="4384995"/>
            <a:ext cx="2973605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Ракета-носитель «Ангара»</a:t>
            </a:r>
            <a:endParaRPr lang="ru-RU" sz="1600" dirty="0">
              <a:solidFill>
                <a:schemeClr val="bg1"/>
              </a:solidFill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2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45BC9FF0-582B-43FF-9E2D-4869CFE4E8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639708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F62709-2F73-455D-BCD3-6670A1B6DEAA}"/>
              </a:ext>
            </a:extLst>
          </p:cNvPr>
          <p:cNvSpPr/>
          <p:nvPr/>
        </p:nvSpPr>
        <p:spPr>
          <a:xfrm>
            <a:off x="2905125" y="906204"/>
            <a:ext cx="6545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T Sans" panose="020B0503020203020204" pitchFamily="34" charset="-52"/>
              </a:rPr>
              <a:t>Результаты космической деятельности сегодня</a:t>
            </a:r>
            <a:endParaRPr lang="ru-RU" sz="2400" dirty="0"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1189E9-DDCC-4AC9-94E1-D2873E660F9A}"/>
              </a:ext>
            </a:extLst>
          </p:cNvPr>
          <p:cNvSpPr/>
          <p:nvPr/>
        </p:nvSpPr>
        <p:spPr>
          <a:xfrm>
            <a:off x="390524" y="1977577"/>
            <a:ext cx="2809876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мониторинг и управление транспортом 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7387386-07C6-4893-A03D-3E4D381AB5BF}"/>
              </a:ext>
            </a:extLst>
          </p:cNvPr>
          <p:cNvSpPr/>
          <p:nvPr/>
        </p:nvSpPr>
        <p:spPr>
          <a:xfrm>
            <a:off x="3328987" y="1977577"/>
            <a:ext cx="5907882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безопасность жизнедеятельности, включая работу МЧС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2529259-CDBF-4353-8D60-ACC34AD4DD47}"/>
              </a:ext>
            </a:extLst>
          </p:cNvPr>
          <p:cNvSpPr/>
          <p:nvPr/>
        </p:nvSpPr>
        <p:spPr>
          <a:xfrm>
            <a:off x="5600701" y="3717677"/>
            <a:ext cx="3636168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контроль за состоянием инженерных сооружений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7436BBC-6C61-4FAF-B3D7-6189C27DD4A3}"/>
              </a:ext>
            </a:extLst>
          </p:cNvPr>
          <p:cNvSpPr/>
          <p:nvPr/>
        </p:nvSpPr>
        <p:spPr>
          <a:xfrm>
            <a:off x="390525" y="2847627"/>
            <a:ext cx="4531996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картография и высокоточное обеспечение геодезических работ при строительстве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89ECF36-37EB-4411-B824-3B6C0E05C327}"/>
              </a:ext>
            </a:extLst>
          </p:cNvPr>
          <p:cNvSpPr/>
          <p:nvPr/>
        </p:nvSpPr>
        <p:spPr>
          <a:xfrm>
            <a:off x="5035936" y="2847627"/>
            <a:ext cx="4200933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передача данных между людьми, организациями и странами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52ED33F-B424-4724-B081-7A9575D1C24A}"/>
              </a:ext>
            </a:extLst>
          </p:cNvPr>
          <p:cNvSpPr/>
          <p:nvPr/>
        </p:nvSpPr>
        <p:spPr>
          <a:xfrm>
            <a:off x="390524" y="4587726"/>
            <a:ext cx="8846343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высокоэффективное управление сельскохозяйственным производством с использованием технологий точного земледелия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7116CFE-1251-4909-A827-C76DBEF12984}"/>
              </a:ext>
            </a:extLst>
          </p:cNvPr>
          <p:cNvSpPr/>
          <p:nvPr/>
        </p:nvSpPr>
        <p:spPr>
          <a:xfrm>
            <a:off x="390524" y="3717677"/>
            <a:ext cx="5083176" cy="720000"/>
          </a:xfrm>
          <a:prstGeom prst="rect">
            <a:avLst/>
          </a:prstGeom>
          <a:solidFill>
            <a:srgbClr val="323D44">
              <a:alpha val="77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обеспечение радио- и телевизионного вещания, функционирования интернет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48182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45BC9FF0-582B-43FF-9E2D-4869CFE4E8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639708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F62709-2F73-455D-BCD3-6670A1B6DEAA}"/>
              </a:ext>
            </a:extLst>
          </p:cNvPr>
          <p:cNvSpPr/>
          <p:nvPr/>
        </p:nvSpPr>
        <p:spPr>
          <a:xfrm>
            <a:off x="3790950" y="906204"/>
            <a:ext cx="5232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T Sans" panose="020B0503020203020204" pitchFamily="34" charset="-52"/>
              </a:rPr>
              <a:t>Что способен дать космос человеку? </a:t>
            </a:r>
            <a:endParaRPr lang="ru-RU" sz="2400" dirty="0">
              <a:latin typeface="PT Sans" panose="020B05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ED829F-5150-4DA4-98B8-5F24CEE4EC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21871"/>
            <a:ext cx="2203196" cy="2134191"/>
          </a:xfrm>
          <a:prstGeom prst="rect">
            <a:avLst/>
          </a:prstGeom>
        </p:spPr>
      </p:pic>
      <p:pic>
        <p:nvPicPr>
          <p:cNvPr id="6146" name="Picture 2" descr="Уникальные кристаллы для изучения космоса, тёмной материи, земных недр  синтезируют только учёные Новосибирска - ЧС-ИНФО">
            <a:extLst>
              <a:ext uri="{FF2B5EF4-FFF2-40B4-BE49-F238E27FC236}">
                <a16:creationId xmlns:a16="http://schemas.microsoft.com/office/drawing/2014/main" id="{215B2E07-158B-48B2-B6EB-8308C7CC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921871"/>
            <a:ext cx="4565115" cy="21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Необходимый запас лекарственных средств на МКС и космических кораблях |  Science Debate">
            <a:extLst>
              <a:ext uri="{FF2B5EF4-FFF2-40B4-BE49-F238E27FC236}">
                <a16:creationId xmlns:a16="http://schemas.microsoft.com/office/drawing/2014/main" id="{BD1EFDC0-5956-4E18-81D6-44E83EF9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179887"/>
            <a:ext cx="1888590" cy="21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Ученые вырастили растения в лунном грунте">
            <a:extLst>
              <a:ext uri="{FF2B5EF4-FFF2-40B4-BE49-F238E27FC236}">
                <a16:creationId xmlns:a16="http://schemas.microsoft.com/office/drawing/2014/main" id="{FDDB4ACE-C829-4866-818D-B40120C8C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3"/>
          <a:stretch/>
        </p:blipFill>
        <p:spPr bwMode="auto">
          <a:xfrm>
            <a:off x="1371600" y="4179887"/>
            <a:ext cx="4838700" cy="21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2E40F38-7999-4A67-AE97-5C84ECD00BFA}"/>
              </a:ext>
            </a:extLst>
          </p:cNvPr>
          <p:cNvSpPr/>
          <p:nvPr/>
        </p:nvSpPr>
        <p:spPr>
          <a:xfrm>
            <a:off x="1457325" y="4378485"/>
            <a:ext cx="1520294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Сырье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3D734F-309D-46D1-8F4D-420FB6C7CD46}"/>
              </a:ext>
            </a:extLst>
          </p:cNvPr>
          <p:cNvSpPr/>
          <p:nvPr/>
        </p:nvSpPr>
        <p:spPr>
          <a:xfrm>
            <a:off x="1905000" y="3417887"/>
            <a:ext cx="1520294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Энергия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FD7682-5A9F-4D72-8FE6-AC8E64E47779}"/>
              </a:ext>
            </a:extLst>
          </p:cNvPr>
          <p:cNvSpPr/>
          <p:nvPr/>
        </p:nvSpPr>
        <p:spPr>
          <a:xfrm>
            <a:off x="6553200" y="5718433"/>
            <a:ext cx="1641677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Медикаменты</a:t>
            </a:r>
            <a:endParaRPr lang="ru-RU" dirty="0"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87AC3EF-6287-4B9B-8746-0DEEC140F57D}"/>
              </a:ext>
            </a:extLst>
          </p:cNvPr>
          <p:cNvSpPr/>
          <p:nvPr/>
        </p:nvSpPr>
        <p:spPr>
          <a:xfrm>
            <a:off x="6553200" y="3428999"/>
            <a:ext cx="1641677" cy="466725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Материалы</a:t>
            </a:r>
            <a:endParaRPr lang="ru-RU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0958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631</TotalTime>
  <Words>140</Words>
  <Application>Microsoft Office PowerPoint</Application>
  <PresentationFormat>Произвольный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54</cp:revision>
  <dcterms:created xsi:type="dcterms:W3CDTF">2023-04-03T08:21:06Z</dcterms:created>
  <dcterms:modified xsi:type="dcterms:W3CDTF">2023-04-06T08:33:18Z</dcterms:modified>
</cp:coreProperties>
</file>